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7" r:id="rId3"/>
    <p:sldId id="282" r:id="rId4"/>
    <p:sldId id="283" r:id="rId5"/>
    <p:sldId id="281" r:id="rId6"/>
    <p:sldId id="286" r:id="rId7"/>
    <p:sldId id="284" r:id="rId8"/>
    <p:sldId id="279" r:id="rId9"/>
    <p:sldId id="278" r:id="rId10"/>
    <p:sldId id="280" r:id="rId11"/>
    <p:sldId id="274" r:id="rId12"/>
  </p:sldIdLst>
  <p:sldSz cx="9144000" cy="6858000" type="screen4x3"/>
  <p:notesSz cx="7010400" cy="9296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1C5"/>
    <a:srgbClr val="D3E48C"/>
    <a:srgbClr val="A0BA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4660"/>
  </p:normalViewPr>
  <p:slideViewPr>
    <p:cSldViewPr>
      <p:cViewPr varScale="1">
        <p:scale>
          <a:sx n="107" d="100"/>
          <a:sy n="107" d="100"/>
        </p:scale>
        <p:origin x="169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3" d="100"/>
          <a:sy n="113" d="100"/>
        </p:scale>
        <p:origin x="1842" y="108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7840" cy="464819"/>
          </a:xfrm>
          <a:prstGeom prst="rect">
            <a:avLst/>
          </a:prstGeom>
        </p:spPr>
        <p:txBody>
          <a:bodyPr vert="horz" lIns="90939" tIns="45470" rIns="90939" bIns="4547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70940" y="2"/>
            <a:ext cx="3037840" cy="464819"/>
          </a:xfrm>
          <a:prstGeom prst="rect">
            <a:avLst/>
          </a:prstGeom>
        </p:spPr>
        <p:txBody>
          <a:bodyPr vert="horz" lIns="90939" tIns="45470" rIns="90939" bIns="45470" rtlCol="0"/>
          <a:lstStyle>
            <a:lvl1pPr algn="r">
              <a:defRPr sz="1200"/>
            </a:lvl1pPr>
          </a:lstStyle>
          <a:p>
            <a:fld id="{F155EDF2-C6E9-42AA-949E-A5C7C6DE53D1}" type="datetimeFigureOut">
              <a:rPr lang="de-DE" smtClean="0"/>
              <a:pPr/>
              <a:t>04.10.2023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3738"/>
            <a:ext cx="4656138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39" tIns="45470" rIns="90939" bIns="4547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1041" y="4415792"/>
            <a:ext cx="5608320" cy="4183380"/>
          </a:xfrm>
          <a:prstGeom prst="rect">
            <a:avLst/>
          </a:prstGeom>
        </p:spPr>
        <p:txBody>
          <a:bodyPr vert="horz" lIns="90939" tIns="45470" rIns="90939" bIns="4547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8829969"/>
            <a:ext cx="3037840" cy="464819"/>
          </a:xfrm>
          <a:prstGeom prst="rect">
            <a:avLst/>
          </a:prstGeom>
        </p:spPr>
        <p:txBody>
          <a:bodyPr vert="horz" lIns="90939" tIns="45470" rIns="90939" bIns="4547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70940" y="8829969"/>
            <a:ext cx="3037840" cy="464819"/>
          </a:xfrm>
          <a:prstGeom prst="rect">
            <a:avLst/>
          </a:prstGeom>
        </p:spPr>
        <p:txBody>
          <a:bodyPr vert="horz" lIns="90939" tIns="45470" rIns="90939" bIns="45470" rtlCol="0" anchor="b"/>
          <a:lstStyle>
            <a:lvl1pPr algn="r">
              <a:defRPr sz="1200"/>
            </a:lvl1pPr>
          </a:lstStyle>
          <a:p>
            <a:fld id="{34641C1C-2502-4911-B4F4-FA7531A6B0A9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710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41C1C-2502-4911-B4F4-FA7531A6B0A9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139952" y="6309320"/>
            <a:ext cx="2133600" cy="365125"/>
          </a:xfrm>
          <a:prstGeom prst="rect">
            <a:avLst/>
          </a:prstGeom>
        </p:spPr>
        <p:txBody>
          <a:bodyPr/>
          <a:lstStyle/>
          <a:p>
            <a:fld id="{DB016F05-6075-4F8D-B09C-1E6B592BF3A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594028" y="6590078"/>
            <a:ext cx="128432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kern="1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  <a:sym typeface="Symbol"/>
              </a:rPr>
              <a:t></a:t>
            </a:r>
            <a:r>
              <a:rPr lang="de-DE" sz="900" kern="1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 2023, AGiONE GmbH</a:t>
            </a:r>
            <a:endParaRPr lang="de-DE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2005C7-9CAE-4D95-94E8-9173B06D17DC}" type="datetime1">
              <a:rPr lang="de-DE" smtClean="0"/>
              <a:pPr/>
              <a:t>04.10.2023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139952" y="6309320"/>
            <a:ext cx="2133600" cy="365125"/>
          </a:xfrm>
          <a:prstGeom prst="rect">
            <a:avLst/>
          </a:prstGeom>
        </p:spPr>
        <p:txBody>
          <a:bodyPr/>
          <a:lstStyle/>
          <a:p>
            <a:fld id="{DB016F05-6075-4F8D-B09C-1E6B592BF3A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3F6D67-8F77-485E-B5F5-0C3C7669F300}" type="datetime1">
              <a:rPr lang="de-DE" smtClean="0"/>
              <a:pPr/>
              <a:t>04.10.2023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139952" y="6309320"/>
            <a:ext cx="2133600" cy="365125"/>
          </a:xfrm>
          <a:prstGeom prst="rect">
            <a:avLst/>
          </a:prstGeom>
        </p:spPr>
        <p:txBody>
          <a:bodyPr/>
          <a:lstStyle/>
          <a:p>
            <a:fld id="{DB016F05-6075-4F8D-B09C-1E6B592BF3A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A78010-9F7E-4D73-AC70-29F53FAAC464}" type="datetime1">
              <a:rPr lang="de-DE" smtClean="0"/>
              <a:pPr/>
              <a:t>04.10.2023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139952" y="6309320"/>
            <a:ext cx="2133600" cy="365125"/>
          </a:xfrm>
          <a:prstGeom prst="rect">
            <a:avLst/>
          </a:prstGeom>
        </p:spPr>
        <p:txBody>
          <a:bodyPr/>
          <a:lstStyle/>
          <a:p>
            <a:fld id="{DB016F05-6075-4F8D-B09C-1E6B592BF3A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85914D5-1B23-4E98-91F6-1669846A1822}" type="datetime1">
              <a:rPr lang="de-DE" smtClean="0"/>
              <a:pPr/>
              <a:t>04.10.2023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139952" y="6309320"/>
            <a:ext cx="2133600" cy="365125"/>
          </a:xfrm>
          <a:prstGeom prst="rect">
            <a:avLst/>
          </a:prstGeom>
        </p:spPr>
        <p:txBody>
          <a:bodyPr/>
          <a:lstStyle/>
          <a:p>
            <a:fld id="{DB016F05-6075-4F8D-B09C-1E6B592BF3A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CB1E50-C95F-4706-B7F1-6DF36749662F}" type="datetime1">
              <a:rPr lang="de-DE" smtClean="0"/>
              <a:pPr/>
              <a:t>04.10.2023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4139952" y="6309320"/>
            <a:ext cx="2133600" cy="365125"/>
          </a:xfrm>
          <a:prstGeom prst="rect">
            <a:avLst/>
          </a:prstGeom>
        </p:spPr>
        <p:txBody>
          <a:bodyPr/>
          <a:lstStyle/>
          <a:p>
            <a:fld id="{DB016F05-6075-4F8D-B09C-1E6B592BF3A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B3B6472-0A6C-432B-BEC9-CFD58FB84AC4}" type="datetime1">
              <a:rPr lang="de-DE" smtClean="0"/>
              <a:pPr/>
              <a:t>04.10.2023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139952" y="6309320"/>
            <a:ext cx="2133600" cy="365125"/>
          </a:xfrm>
          <a:prstGeom prst="rect">
            <a:avLst/>
          </a:prstGeom>
        </p:spPr>
        <p:txBody>
          <a:bodyPr/>
          <a:lstStyle/>
          <a:p>
            <a:fld id="{DB016F05-6075-4F8D-B09C-1E6B592BF3A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64D8AF-016B-4307-9A6F-AAD02453A7BF}" type="datetime1">
              <a:rPr lang="de-DE" smtClean="0"/>
              <a:pPr/>
              <a:t>04.10.2023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4139952" y="6309320"/>
            <a:ext cx="2133600" cy="365125"/>
          </a:xfrm>
          <a:prstGeom prst="rect">
            <a:avLst/>
          </a:prstGeom>
        </p:spPr>
        <p:txBody>
          <a:bodyPr/>
          <a:lstStyle/>
          <a:p>
            <a:fld id="{DB016F05-6075-4F8D-B09C-1E6B592BF3A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D9585BA-42FE-40E2-B59E-A913B0EB0025}" type="datetime1">
              <a:rPr lang="de-DE" smtClean="0"/>
              <a:pPr/>
              <a:t>04.10.2023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4139952" y="6309320"/>
            <a:ext cx="2133600" cy="365125"/>
          </a:xfrm>
          <a:prstGeom prst="rect">
            <a:avLst/>
          </a:prstGeom>
        </p:spPr>
        <p:txBody>
          <a:bodyPr/>
          <a:lstStyle/>
          <a:p>
            <a:fld id="{DB016F05-6075-4F8D-B09C-1E6B592BF3A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5ED5784-B2C8-47BF-BA0F-5CBD07397E9A}" type="datetime1">
              <a:rPr lang="de-DE" smtClean="0"/>
              <a:pPr/>
              <a:t>04.10.2023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4139952" y="6309320"/>
            <a:ext cx="2133600" cy="365125"/>
          </a:xfrm>
          <a:prstGeom prst="rect">
            <a:avLst/>
          </a:prstGeom>
        </p:spPr>
        <p:txBody>
          <a:bodyPr/>
          <a:lstStyle/>
          <a:p>
            <a:fld id="{DB016F05-6075-4F8D-B09C-1E6B592BF3A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1146261-4D2D-477B-A900-E4DB30BD4B38}" type="datetime1">
              <a:rPr lang="de-DE" smtClean="0"/>
              <a:pPr/>
              <a:t>04.10.2023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4139952" y="6309320"/>
            <a:ext cx="2133600" cy="365125"/>
          </a:xfrm>
          <a:prstGeom prst="rect">
            <a:avLst/>
          </a:prstGeom>
        </p:spPr>
        <p:txBody>
          <a:bodyPr/>
          <a:lstStyle/>
          <a:p>
            <a:fld id="{DB016F05-6075-4F8D-B09C-1E6B592BF3AD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8244408" y="6471844"/>
            <a:ext cx="5112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5878E81-799E-40FF-95B3-ABA80BB262B3}" type="slidenum">
              <a:rPr lang="de-DE" sz="1400" smtClean="0">
                <a:solidFill>
                  <a:schemeClr val="bg1">
                    <a:lumMod val="65000"/>
                  </a:schemeClr>
                </a:solidFill>
              </a:rPr>
              <a:pPr/>
              <a:t>‹Nr.›</a:t>
            </a:fld>
            <a:endParaRPr lang="de-DE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75446" y="6498399"/>
            <a:ext cx="2133600" cy="31301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1639ACB-AC9E-4D25-A3FA-B39FB71599AD}" type="datetime1">
              <a:rPr lang="de-DE" smtClean="0"/>
              <a:pPr/>
              <a:t>04.10.2023</a:t>
            </a:fld>
            <a:endParaRPr lang="de-DE" dirty="0"/>
          </a:p>
        </p:txBody>
      </p:sp>
      <p:sp>
        <p:nvSpPr>
          <p:cNvPr id="3" name="Textfeld 2"/>
          <p:cNvSpPr txBox="1"/>
          <p:nvPr userDrawn="1"/>
        </p:nvSpPr>
        <p:spPr>
          <a:xfrm>
            <a:off x="7158684" y="241484"/>
            <a:ext cx="1733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kern="1200" dirty="0">
                <a:solidFill>
                  <a:srgbClr val="92D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</a:t>
            </a:r>
            <a:r>
              <a:rPr lang="de-DE" sz="2800" b="1" kern="1200" dirty="0">
                <a:solidFill>
                  <a:srgbClr val="FF0000"/>
                </a:solidFill>
                <a:effectLst/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de-DE" sz="2800" b="1" kern="1200" dirty="0">
                <a:solidFill>
                  <a:srgbClr val="92D05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mailto:maierhofer@recos.d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98919" y="3861048"/>
            <a:ext cx="2231539" cy="1487543"/>
          </a:xfrm>
          <a:prstGeom prst="roundRect">
            <a:avLst>
              <a:gd name="adj" fmla="val 10405"/>
            </a:avLst>
          </a:prstGeom>
          <a:ln>
            <a:noFill/>
          </a:ln>
          <a:effectLst>
            <a:softEdge rad="0"/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contourClr>
              <a:srgbClr val="969696"/>
            </a:contourClr>
          </a:sp3d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7915" y="3861048"/>
            <a:ext cx="2265389" cy="1487543"/>
          </a:xfrm>
          <a:prstGeom prst="roundRect">
            <a:avLst>
              <a:gd name="adj" fmla="val 10512"/>
            </a:avLst>
          </a:prstGeom>
          <a:ln>
            <a:noFill/>
          </a:ln>
          <a:effectLst/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contourClr>
              <a:srgbClr val="969696"/>
            </a:contourClr>
          </a:sp3d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611560" y="818808"/>
            <a:ext cx="37444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40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</a:t>
            </a:r>
            <a:r>
              <a:rPr lang="de-DE" sz="4000" b="1" dirty="0">
                <a:solidFill>
                  <a:srgbClr val="FF0000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de-DE" sz="4000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</a:t>
            </a:r>
            <a:r>
              <a:rPr lang="de-DE" sz="5400" b="1" i="1" dirty="0">
                <a:solidFill>
                  <a:srgbClr val="FF0000"/>
                </a:solidFill>
                <a:latin typeface="Trebuchet MS" panose="020B0603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V3</a:t>
            </a:r>
            <a:endParaRPr lang="de-DE" sz="5400" i="1" dirty="0">
              <a:solidFill>
                <a:srgbClr val="92D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xt Box 2">
            <a:extLst>
              <a:ext uri="{FF2B5EF4-FFF2-40B4-BE49-F238E27FC236}">
                <a16:creationId xmlns:a16="http://schemas.microsoft.com/office/drawing/2014/main" id="{A2BC3818-F11D-44B3-8C37-F7BA0D468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7904" y="955126"/>
            <a:ext cx="4519613" cy="94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7200" b="1" i="1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ndara" panose="020E0502030303020204" pitchFamily="34" charset="0"/>
              </a:rPr>
              <a:t>Web App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ED6693F5-9BAA-8565-7F7F-1A4017C0E400}"/>
              </a:ext>
            </a:extLst>
          </p:cNvPr>
          <p:cNvGrpSpPr/>
          <p:nvPr/>
        </p:nvGrpSpPr>
        <p:grpSpPr>
          <a:xfrm>
            <a:off x="620128" y="2515635"/>
            <a:ext cx="2717711" cy="878956"/>
            <a:chOff x="0" y="0"/>
            <a:chExt cx="2717711" cy="878956"/>
          </a:xfrm>
        </p:grpSpPr>
        <p:sp>
          <p:nvSpPr>
            <p:cNvPr id="25" name="Pfeil: Chevron 24">
              <a:extLst>
                <a:ext uri="{FF2B5EF4-FFF2-40B4-BE49-F238E27FC236}">
                  <a16:creationId xmlns:a16="http://schemas.microsoft.com/office/drawing/2014/main" id="{AA6FA31C-274E-BE08-22DD-57859C1AC769}"/>
                </a:ext>
              </a:extLst>
            </p:cNvPr>
            <p:cNvSpPr/>
            <p:nvPr/>
          </p:nvSpPr>
          <p:spPr>
            <a:xfrm>
              <a:off x="0" y="0"/>
              <a:ext cx="2717711" cy="878956"/>
            </a:xfrm>
            <a:prstGeom prst="chevron">
              <a:avLst/>
            </a:prstGeom>
            <a:gradFill rotWithShape="0"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bg2">
                    <a:lumMod val="2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Pfeil: Chevron 4">
              <a:extLst>
                <a:ext uri="{FF2B5EF4-FFF2-40B4-BE49-F238E27FC236}">
                  <a16:creationId xmlns:a16="http://schemas.microsoft.com/office/drawing/2014/main" id="{E0497EAE-7FE7-9378-7F97-3F67E284CBB9}"/>
                </a:ext>
              </a:extLst>
            </p:cNvPr>
            <p:cNvSpPr txBox="1"/>
            <p:nvPr/>
          </p:nvSpPr>
          <p:spPr>
            <a:xfrm>
              <a:off x="439478" y="0"/>
              <a:ext cx="1838755" cy="8789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2017" tIns="44006" rIns="44006" bIns="44006" numCol="1" spcCol="1270" anchor="ctr" anchorCtr="0">
              <a:noAutofit/>
            </a:bodyPr>
            <a:lstStyle/>
            <a:p>
              <a:pPr marL="0" lvl="0" indent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400" kern="1200" dirty="0"/>
                <a:t>Bestellung</a:t>
              </a:r>
            </a:p>
          </p:txBody>
        </p:sp>
      </p:grp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5F1157A9-6559-E3E1-F468-1B191EDECC7A}"/>
              </a:ext>
            </a:extLst>
          </p:cNvPr>
          <p:cNvGrpSpPr/>
          <p:nvPr/>
        </p:nvGrpSpPr>
        <p:grpSpPr>
          <a:xfrm>
            <a:off x="3067230" y="2515635"/>
            <a:ext cx="3009539" cy="907297"/>
            <a:chOff x="2448265" y="0"/>
            <a:chExt cx="3009539" cy="878956"/>
          </a:xfrm>
        </p:grpSpPr>
        <p:sp>
          <p:nvSpPr>
            <p:cNvPr id="23" name="Pfeil: Chevron 22">
              <a:extLst>
                <a:ext uri="{FF2B5EF4-FFF2-40B4-BE49-F238E27FC236}">
                  <a16:creationId xmlns:a16="http://schemas.microsoft.com/office/drawing/2014/main" id="{C7468A4E-59B4-0C08-E466-79FCB7CE62E6}"/>
                </a:ext>
              </a:extLst>
            </p:cNvPr>
            <p:cNvSpPr/>
            <p:nvPr/>
          </p:nvSpPr>
          <p:spPr>
            <a:xfrm>
              <a:off x="2448265" y="0"/>
              <a:ext cx="3009539" cy="878956"/>
            </a:xfrm>
            <a:prstGeom prst="chevron">
              <a:avLst/>
            </a:prstGeom>
            <a:gradFill rotWithShape="0">
              <a:gsLst>
                <a:gs pos="0">
                  <a:srgbClr val="4F81BD">
                    <a:lumMod val="5000"/>
                    <a:lumOff val="95000"/>
                  </a:srgbClr>
                </a:gs>
                <a:gs pos="0">
                  <a:srgbClr val="EEECE1">
                    <a:lumMod val="25000"/>
                  </a:srgbClr>
                </a:gs>
                <a:gs pos="83000">
                  <a:srgbClr val="4F81BD">
                    <a:lumMod val="45000"/>
                    <a:lumOff val="55000"/>
                  </a:srgbClr>
                </a:gs>
                <a:gs pos="100000">
                  <a:srgbClr val="4F81BD">
                    <a:lumMod val="30000"/>
                    <a:lumOff val="70000"/>
                  </a:srgbClr>
                </a:gs>
              </a:gsLst>
              <a:lin ang="5400000" scaled="1"/>
            </a:gradFill>
            <a:ln w="25400" cap="flat" cmpd="sng" algn="ctr">
              <a:solidFill>
                <a:prstClr val="white">
                  <a:hueOff val="0"/>
                  <a:satOff val="0"/>
                  <a:lumOff val="0"/>
                  <a:alphaOff val="0"/>
                </a:prst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4" name="Pfeil: Chevron 6">
              <a:extLst>
                <a:ext uri="{FF2B5EF4-FFF2-40B4-BE49-F238E27FC236}">
                  <a16:creationId xmlns:a16="http://schemas.microsoft.com/office/drawing/2014/main" id="{B90B7AF3-58DF-9F42-C135-A0A6235879B8}"/>
                </a:ext>
              </a:extLst>
            </p:cNvPr>
            <p:cNvSpPr txBox="1"/>
            <p:nvPr/>
          </p:nvSpPr>
          <p:spPr>
            <a:xfrm>
              <a:off x="2887743" y="0"/>
              <a:ext cx="2130583" cy="8789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6017" tIns="45339" rIns="45339" bIns="45339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400" kern="1200" dirty="0">
                  <a:solidFill>
                    <a:prstClr val="white"/>
                  </a:solidFill>
                  <a:latin typeface="Calibri"/>
                  <a:ea typeface="+mn-ea"/>
                  <a:cs typeface="+mn-cs"/>
                </a:rPr>
                <a:t>Information</a:t>
              </a:r>
            </a:p>
          </p:txBody>
        </p:sp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64ABE139-5935-BAD6-6226-9CC155928786}"/>
              </a:ext>
            </a:extLst>
          </p:cNvPr>
          <p:cNvGrpSpPr/>
          <p:nvPr/>
        </p:nvGrpSpPr>
        <p:grpSpPr>
          <a:xfrm>
            <a:off x="5806161" y="2515635"/>
            <a:ext cx="2717711" cy="878956"/>
            <a:chOff x="5186033" y="0"/>
            <a:chExt cx="2717711" cy="878956"/>
          </a:xfrm>
        </p:grpSpPr>
        <p:sp>
          <p:nvSpPr>
            <p:cNvPr id="21" name="Pfeil: Chevron 20">
              <a:extLst>
                <a:ext uri="{FF2B5EF4-FFF2-40B4-BE49-F238E27FC236}">
                  <a16:creationId xmlns:a16="http://schemas.microsoft.com/office/drawing/2014/main" id="{900B7073-F537-4429-4A03-56C3CED85BA2}"/>
                </a:ext>
              </a:extLst>
            </p:cNvPr>
            <p:cNvSpPr/>
            <p:nvPr/>
          </p:nvSpPr>
          <p:spPr>
            <a:xfrm>
              <a:off x="5186033" y="0"/>
              <a:ext cx="2717711" cy="878956"/>
            </a:xfrm>
            <a:prstGeom prst="chevron">
              <a:avLst/>
            </a:prstGeom>
            <a:gradFill rotWithShape="0">
              <a:gsLst>
                <a:gs pos="0">
                  <a:srgbClr val="4F81BD">
                    <a:lumMod val="5000"/>
                    <a:lumOff val="95000"/>
                  </a:srgbClr>
                </a:gs>
                <a:gs pos="0">
                  <a:srgbClr val="EEECE1">
                    <a:lumMod val="25000"/>
                  </a:srgbClr>
                </a:gs>
                <a:gs pos="83000">
                  <a:srgbClr val="4F81BD">
                    <a:lumMod val="45000"/>
                    <a:lumOff val="55000"/>
                  </a:srgbClr>
                </a:gs>
                <a:gs pos="100000">
                  <a:srgbClr val="4F81BD">
                    <a:lumMod val="30000"/>
                    <a:lumOff val="70000"/>
                  </a:srgbClr>
                </a:gs>
              </a:gsLst>
              <a:lin ang="5400000" scaled="1"/>
            </a:gradFill>
            <a:ln w="25400" cap="flat" cmpd="sng" algn="ctr">
              <a:solidFill>
                <a:prstClr val="white">
                  <a:hueOff val="0"/>
                  <a:satOff val="0"/>
                  <a:lumOff val="0"/>
                  <a:alphaOff val="0"/>
                </a:prst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2" name="Pfeil: Chevron 8">
              <a:extLst>
                <a:ext uri="{FF2B5EF4-FFF2-40B4-BE49-F238E27FC236}">
                  <a16:creationId xmlns:a16="http://schemas.microsoft.com/office/drawing/2014/main" id="{20889920-03E7-DB3F-436C-95ABE6F66BB1}"/>
                </a:ext>
              </a:extLst>
            </p:cNvPr>
            <p:cNvSpPr txBox="1"/>
            <p:nvPr/>
          </p:nvSpPr>
          <p:spPr>
            <a:xfrm>
              <a:off x="5625511" y="0"/>
              <a:ext cx="1838755" cy="8789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6017" tIns="45339" rIns="45339" bIns="45339" numCol="1" spcCol="1270" anchor="ctr" anchorCtr="0">
              <a:noAutofit/>
            </a:bodyPr>
            <a:lstStyle/>
            <a:p>
              <a:pPr marL="0" lvl="0" indent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400" kern="1200" dirty="0">
                  <a:solidFill>
                    <a:prstClr val="white"/>
                  </a:solidFill>
                  <a:latin typeface="Calibri"/>
                  <a:ea typeface="+mn-ea"/>
                  <a:cs typeface="+mn-cs"/>
                </a:rPr>
                <a:t>Automatik</a:t>
              </a:r>
            </a:p>
          </p:txBody>
        </p:sp>
      </p:grpSp>
      <p:pic>
        <p:nvPicPr>
          <p:cNvPr id="31" name="Grafik 30">
            <a:extLst>
              <a:ext uri="{FF2B5EF4-FFF2-40B4-BE49-F238E27FC236}">
                <a16:creationId xmlns:a16="http://schemas.microsoft.com/office/drawing/2014/main" id="{75B3CC6A-E9E0-4A35-F0AA-3162AF94FA0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0314" y="3839894"/>
            <a:ext cx="2011595" cy="1508697"/>
          </a:xfrm>
          <a:prstGeom prst="roundRect">
            <a:avLst>
              <a:gd name="adj" fmla="val 10512"/>
            </a:avLst>
          </a:prstGeom>
          <a:ln>
            <a:noFill/>
          </a:ln>
          <a:effectLst/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4" y="764704"/>
            <a:ext cx="33772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/>
              <a:t>Online Tracking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001444" y="1916832"/>
            <a:ext cx="5320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2000" dirty="0"/>
              <a:t> Auftragsverfolgung</a:t>
            </a:r>
          </a:p>
          <a:p>
            <a:pPr>
              <a:buFont typeface="Arial" pitchFamily="34" charset="0"/>
              <a:buChar char="•"/>
            </a:pPr>
            <a:r>
              <a:rPr lang="de-DE" sz="2000" dirty="0"/>
              <a:t> Planung der Kapazitäten</a:t>
            </a:r>
          </a:p>
        </p:txBody>
      </p:sp>
      <p:cxnSp>
        <p:nvCxnSpPr>
          <p:cNvPr id="6" name="AutoShape 2"/>
          <p:cNvCxnSpPr>
            <a:cxnSpLocks noChangeShapeType="1"/>
          </p:cNvCxnSpPr>
          <p:nvPr/>
        </p:nvCxnSpPr>
        <p:spPr bwMode="auto">
          <a:xfrm>
            <a:off x="4067944" y="1700808"/>
            <a:ext cx="4752528" cy="3888432"/>
          </a:xfrm>
          <a:prstGeom prst="bentConnector3">
            <a:avLst>
              <a:gd name="adj1" fmla="val -72857"/>
            </a:avLst>
          </a:prstGeom>
          <a:noFill/>
          <a:ln w="9525">
            <a:solidFill>
              <a:srgbClr val="A0BA2C"/>
            </a:solidFill>
            <a:miter lim="800000"/>
            <a:headEnd type="oval" w="med" len="med"/>
            <a:tailEnd type="triangle" w="med" len="med"/>
          </a:ln>
        </p:spPr>
      </p:cxnSp>
      <p:cxnSp>
        <p:nvCxnSpPr>
          <p:cNvPr id="7" name="AutoShape 3"/>
          <p:cNvCxnSpPr>
            <a:cxnSpLocks noChangeShapeType="1"/>
          </p:cNvCxnSpPr>
          <p:nvPr/>
        </p:nvCxnSpPr>
        <p:spPr bwMode="auto">
          <a:xfrm rot="16200000" flipH="1">
            <a:off x="-1202282" y="4306738"/>
            <a:ext cx="3611562" cy="415925"/>
          </a:xfrm>
          <a:prstGeom prst="bentConnector3">
            <a:avLst>
              <a:gd name="adj1" fmla="val 49991"/>
            </a:avLst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</p:cxnSp>
      <p:pic>
        <p:nvPicPr>
          <p:cNvPr id="2" name="Grafik 1">
            <a:extLst>
              <a:ext uri="{FF2B5EF4-FFF2-40B4-BE49-F238E27FC236}">
                <a16:creationId xmlns:a16="http://schemas.microsoft.com/office/drawing/2014/main" id="{67D7FB38-ACE6-4456-9E21-10926F0A45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01" t="131" b="606"/>
          <a:stretch/>
        </p:blipFill>
        <p:spPr>
          <a:xfrm>
            <a:off x="4204791" y="2024844"/>
            <a:ext cx="4233723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4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4" y="764704"/>
            <a:ext cx="17888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/>
              <a:t>Kontakt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115616" y="1700808"/>
            <a:ext cx="7200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000" dirty="0"/>
          </a:p>
          <a:p>
            <a:r>
              <a:rPr lang="de-DE" sz="2000" dirty="0"/>
              <a:t>AGiONE GmbH</a:t>
            </a:r>
          </a:p>
          <a:p>
            <a:r>
              <a:rPr lang="de-DE" sz="2000"/>
              <a:t>Hans-Riedl-Str</a:t>
            </a:r>
            <a:r>
              <a:rPr lang="de-DE" sz="2000" dirty="0"/>
              <a:t>. 17</a:t>
            </a:r>
          </a:p>
          <a:p>
            <a:endParaRPr lang="de-DE" sz="2000" dirty="0"/>
          </a:p>
          <a:p>
            <a:r>
              <a:rPr lang="de-DE" sz="2000" dirty="0"/>
              <a:t>85622 Feldkirchen bei München</a:t>
            </a:r>
          </a:p>
          <a:p>
            <a:endParaRPr lang="de-DE" sz="2000" dirty="0"/>
          </a:p>
          <a:p>
            <a:r>
              <a:rPr lang="de-DE" sz="2000" dirty="0"/>
              <a:t>Mail: </a:t>
            </a:r>
            <a:r>
              <a:rPr lang="de-DE" sz="2000" dirty="0">
                <a:hlinkClick r:id="rId2"/>
              </a:rPr>
              <a:t>info@agione.de</a:t>
            </a:r>
            <a:endParaRPr lang="de-DE" sz="2000" dirty="0"/>
          </a:p>
          <a:p>
            <a:r>
              <a:rPr lang="de-DE" sz="2000" dirty="0"/>
              <a:t>Tel: +49 (0)89 21 909 56 10</a:t>
            </a:r>
          </a:p>
          <a:p>
            <a:r>
              <a:rPr lang="de-DE" sz="2000" dirty="0"/>
              <a:t>www.agione.de</a:t>
            </a:r>
          </a:p>
          <a:p>
            <a:endParaRPr lang="de-DE" sz="2000" dirty="0"/>
          </a:p>
        </p:txBody>
      </p:sp>
      <p:cxnSp>
        <p:nvCxnSpPr>
          <p:cNvPr id="6" name="AutoShape 2"/>
          <p:cNvCxnSpPr>
            <a:cxnSpLocks noChangeShapeType="1"/>
          </p:cNvCxnSpPr>
          <p:nvPr/>
        </p:nvCxnSpPr>
        <p:spPr bwMode="auto">
          <a:xfrm>
            <a:off x="323528" y="1700808"/>
            <a:ext cx="8496944" cy="4032448"/>
          </a:xfrm>
          <a:prstGeom prst="bentConnector3">
            <a:avLst>
              <a:gd name="adj1" fmla="val 3143"/>
            </a:avLst>
          </a:prstGeom>
          <a:noFill/>
          <a:ln w="9525">
            <a:solidFill>
              <a:srgbClr val="A0BA2C"/>
            </a:solidFill>
            <a:miter lim="800000"/>
            <a:headEnd type="oval" w="med" len="med"/>
            <a:tailEnd type="triangle" w="med" len="med"/>
          </a:ln>
        </p:spPr>
      </p:cxnSp>
      <p:cxnSp>
        <p:nvCxnSpPr>
          <p:cNvPr id="7" name="AutoShape 3"/>
          <p:cNvCxnSpPr>
            <a:cxnSpLocks noChangeShapeType="1"/>
          </p:cNvCxnSpPr>
          <p:nvPr/>
        </p:nvCxnSpPr>
        <p:spPr bwMode="auto">
          <a:xfrm rot="16200000" flipH="1">
            <a:off x="-1202282" y="4306738"/>
            <a:ext cx="3611562" cy="415925"/>
          </a:xfrm>
          <a:prstGeom prst="bentConnector3">
            <a:avLst>
              <a:gd name="adj1" fmla="val 49991"/>
            </a:avLst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</p:cxnSp>
      <p:pic>
        <p:nvPicPr>
          <p:cNvPr id="8" name="Bild 2" descr="Z:\Bilder\iStock_000001775106Medium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7667" y="3492901"/>
            <a:ext cx="316835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srgbClr val="A0BA2C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4" y="764704"/>
            <a:ext cx="18053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/>
              <a:t>Module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811462" y="1916832"/>
            <a:ext cx="53202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2000" dirty="0"/>
              <a:t> Bestell - Cockpit</a:t>
            </a:r>
          </a:p>
          <a:p>
            <a:pPr>
              <a:buFont typeface="Arial" pitchFamily="34" charset="0"/>
              <a:buChar char="•"/>
            </a:pPr>
            <a:r>
              <a:rPr lang="de-DE" sz="2000" dirty="0"/>
              <a:t> Online Bestellbestätigungen</a:t>
            </a:r>
          </a:p>
          <a:p>
            <a:pPr>
              <a:buFont typeface="Arial" pitchFamily="34" charset="0"/>
              <a:buChar char="•"/>
            </a:pPr>
            <a:r>
              <a:rPr lang="de-DE" sz="2000" dirty="0"/>
              <a:t> Online Informationssystem</a:t>
            </a:r>
          </a:p>
          <a:p>
            <a:pPr>
              <a:buFont typeface="Arial" pitchFamily="34" charset="0"/>
              <a:buChar char="•"/>
            </a:pPr>
            <a:r>
              <a:rPr lang="de-DE" sz="2000" dirty="0"/>
              <a:t> Online Vorgänge</a:t>
            </a:r>
          </a:p>
          <a:p>
            <a:pPr>
              <a:buFont typeface="Arial" pitchFamily="34" charset="0"/>
              <a:buChar char="•"/>
            </a:pPr>
            <a:r>
              <a:rPr lang="de-DE" sz="2000" dirty="0"/>
              <a:t> Online Tracking</a:t>
            </a:r>
          </a:p>
        </p:txBody>
      </p:sp>
      <p:cxnSp>
        <p:nvCxnSpPr>
          <p:cNvPr id="6" name="AutoShape 2"/>
          <p:cNvCxnSpPr>
            <a:cxnSpLocks noChangeShapeType="1"/>
          </p:cNvCxnSpPr>
          <p:nvPr/>
        </p:nvCxnSpPr>
        <p:spPr bwMode="auto">
          <a:xfrm>
            <a:off x="4067944" y="1700808"/>
            <a:ext cx="4752528" cy="3888432"/>
          </a:xfrm>
          <a:prstGeom prst="bentConnector3">
            <a:avLst>
              <a:gd name="adj1" fmla="val -72857"/>
            </a:avLst>
          </a:prstGeom>
          <a:noFill/>
          <a:ln w="9525">
            <a:solidFill>
              <a:srgbClr val="A0BA2C"/>
            </a:solidFill>
            <a:miter lim="800000"/>
            <a:headEnd type="oval" w="med" len="med"/>
            <a:tailEnd type="triangle" w="med" len="med"/>
          </a:ln>
        </p:spPr>
      </p:cxnSp>
      <p:cxnSp>
        <p:nvCxnSpPr>
          <p:cNvPr id="7" name="AutoShape 3"/>
          <p:cNvCxnSpPr>
            <a:cxnSpLocks noChangeShapeType="1"/>
          </p:cNvCxnSpPr>
          <p:nvPr/>
        </p:nvCxnSpPr>
        <p:spPr bwMode="auto">
          <a:xfrm rot="16200000" flipH="1">
            <a:off x="-1202282" y="4306738"/>
            <a:ext cx="3611562" cy="415925"/>
          </a:xfrm>
          <a:prstGeom prst="bentConnector3">
            <a:avLst>
              <a:gd name="adj1" fmla="val 49991"/>
            </a:avLst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</p:cxnSp>
      <p:pic>
        <p:nvPicPr>
          <p:cNvPr id="3" name="Grafik 2">
            <a:extLst>
              <a:ext uri="{FF2B5EF4-FFF2-40B4-BE49-F238E27FC236}">
                <a16:creationId xmlns:a16="http://schemas.microsoft.com/office/drawing/2014/main" id="{C6E53580-75FC-49AE-AD9F-209F5F8BC5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3312" b="35721"/>
          <a:stretch/>
        </p:blipFill>
        <p:spPr>
          <a:xfrm>
            <a:off x="4213153" y="3049405"/>
            <a:ext cx="4462110" cy="203874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4" y="764704"/>
            <a:ext cx="21691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/>
              <a:t>Überblick</a:t>
            </a:r>
          </a:p>
        </p:txBody>
      </p:sp>
      <p:cxnSp>
        <p:nvCxnSpPr>
          <p:cNvPr id="6" name="AutoShape 2"/>
          <p:cNvCxnSpPr>
            <a:cxnSpLocks noChangeShapeType="1"/>
          </p:cNvCxnSpPr>
          <p:nvPr/>
        </p:nvCxnSpPr>
        <p:spPr bwMode="auto">
          <a:xfrm>
            <a:off x="4067944" y="1700808"/>
            <a:ext cx="4752528" cy="3888432"/>
          </a:xfrm>
          <a:prstGeom prst="bentConnector3">
            <a:avLst>
              <a:gd name="adj1" fmla="val -72857"/>
            </a:avLst>
          </a:prstGeom>
          <a:noFill/>
          <a:ln w="9525">
            <a:solidFill>
              <a:srgbClr val="A0BA2C"/>
            </a:solidFill>
            <a:miter lim="800000"/>
            <a:headEnd type="oval" w="med" len="med"/>
            <a:tailEnd type="triangle" w="med" len="med"/>
          </a:ln>
        </p:spPr>
      </p:cxnSp>
      <p:cxnSp>
        <p:nvCxnSpPr>
          <p:cNvPr id="7" name="AutoShape 3"/>
          <p:cNvCxnSpPr>
            <a:cxnSpLocks noChangeShapeType="1"/>
          </p:cNvCxnSpPr>
          <p:nvPr/>
        </p:nvCxnSpPr>
        <p:spPr bwMode="auto">
          <a:xfrm rot="16200000" flipH="1">
            <a:off x="-1202282" y="4306738"/>
            <a:ext cx="3611562" cy="415925"/>
          </a:xfrm>
          <a:prstGeom prst="bentConnector3">
            <a:avLst>
              <a:gd name="adj1" fmla="val 49991"/>
            </a:avLst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019E643-7827-4E1A-8060-430D2B9852A9}"/>
              </a:ext>
            </a:extLst>
          </p:cNvPr>
          <p:cNvSpPr txBox="1"/>
          <p:nvPr/>
        </p:nvSpPr>
        <p:spPr>
          <a:xfrm>
            <a:off x="811462" y="1916832"/>
            <a:ext cx="800901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Bei der AGiONE V3 Web App handelt es sich um einen B </a:t>
            </a:r>
            <a:r>
              <a:rPr lang="de-DE" sz="2000" dirty="0" err="1"/>
              <a:t>to</a:t>
            </a:r>
            <a:r>
              <a:rPr lang="de-DE" sz="2000" dirty="0"/>
              <a:t> B Webshop mit welchem Ihre Kunden Bestellungen absenden können.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Die Bestellungen werden in das ERP System AGiONE V3 automatisch eingelastet und verarbeitet.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Zusätzlich ist in der AGiONE V3 Web App ein Kundeninformationssystem enthalten, mit welchem sich Kunden z.B. über den Status der Lieferungen, Lagerbestände usw. informieren können.</a:t>
            </a:r>
          </a:p>
        </p:txBody>
      </p:sp>
    </p:spTree>
    <p:extLst>
      <p:ext uri="{BB962C8B-B14F-4D97-AF65-F5344CB8AC3E}">
        <p14:creationId xmlns:p14="http://schemas.microsoft.com/office/powerpoint/2010/main" val="3363148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4" y="764704"/>
            <a:ext cx="21691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/>
              <a:t>Überblick</a:t>
            </a:r>
          </a:p>
        </p:txBody>
      </p:sp>
      <p:cxnSp>
        <p:nvCxnSpPr>
          <p:cNvPr id="6" name="AutoShape 2"/>
          <p:cNvCxnSpPr>
            <a:cxnSpLocks noChangeShapeType="1"/>
          </p:cNvCxnSpPr>
          <p:nvPr/>
        </p:nvCxnSpPr>
        <p:spPr bwMode="auto">
          <a:xfrm>
            <a:off x="4067944" y="1700808"/>
            <a:ext cx="4752528" cy="3888432"/>
          </a:xfrm>
          <a:prstGeom prst="bentConnector3">
            <a:avLst>
              <a:gd name="adj1" fmla="val -72857"/>
            </a:avLst>
          </a:prstGeom>
          <a:noFill/>
          <a:ln w="9525">
            <a:solidFill>
              <a:srgbClr val="A0BA2C"/>
            </a:solidFill>
            <a:miter lim="800000"/>
            <a:headEnd type="oval" w="med" len="med"/>
            <a:tailEnd type="triangle" w="med" len="med"/>
          </a:ln>
        </p:spPr>
      </p:cxnSp>
      <p:cxnSp>
        <p:nvCxnSpPr>
          <p:cNvPr id="7" name="AutoShape 3"/>
          <p:cNvCxnSpPr>
            <a:cxnSpLocks noChangeShapeType="1"/>
          </p:cNvCxnSpPr>
          <p:nvPr/>
        </p:nvCxnSpPr>
        <p:spPr bwMode="auto">
          <a:xfrm rot="16200000" flipH="1">
            <a:off x="-1202282" y="4306738"/>
            <a:ext cx="3611562" cy="415925"/>
          </a:xfrm>
          <a:prstGeom prst="bentConnector3">
            <a:avLst>
              <a:gd name="adj1" fmla="val 49991"/>
            </a:avLst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019E643-7827-4E1A-8060-430D2B9852A9}"/>
              </a:ext>
            </a:extLst>
          </p:cNvPr>
          <p:cNvSpPr txBox="1"/>
          <p:nvPr/>
        </p:nvSpPr>
        <p:spPr>
          <a:xfrm>
            <a:off x="811462" y="1916832"/>
            <a:ext cx="77209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Alle Darstellungen in Listen oder Funktionen werden nach Wunsch bei der Installation konfiguriert.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Sie können die gewünschten Informationen in dem Informationssystem für die Kunden selbst konfigurieren.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Es sind unterschiedliche Informationsszenarien für Kundengruppen möglich.</a:t>
            </a:r>
          </a:p>
        </p:txBody>
      </p:sp>
    </p:spTree>
    <p:extLst>
      <p:ext uri="{BB962C8B-B14F-4D97-AF65-F5344CB8AC3E}">
        <p14:creationId xmlns:p14="http://schemas.microsoft.com/office/powerpoint/2010/main" val="1713679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4" y="764704"/>
            <a:ext cx="350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/>
              <a:t>Bestell - Cockpit</a:t>
            </a:r>
          </a:p>
        </p:txBody>
      </p:sp>
      <p:cxnSp>
        <p:nvCxnSpPr>
          <p:cNvPr id="6" name="AutoShape 2"/>
          <p:cNvCxnSpPr>
            <a:cxnSpLocks noChangeShapeType="1"/>
          </p:cNvCxnSpPr>
          <p:nvPr/>
        </p:nvCxnSpPr>
        <p:spPr bwMode="auto">
          <a:xfrm>
            <a:off x="4067944" y="1700808"/>
            <a:ext cx="4752528" cy="3888432"/>
          </a:xfrm>
          <a:prstGeom prst="bentConnector3">
            <a:avLst>
              <a:gd name="adj1" fmla="val -72857"/>
            </a:avLst>
          </a:prstGeom>
          <a:noFill/>
          <a:ln w="9525">
            <a:solidFill>
              <a:srgbClr val="A0BA2C"/>
            </a:solidFill>
            <a:miter lim="800000"/>
            <a:headEnd type="oval" w="med" len="med"/>
            <a:tailEnd type="triangle" w="med" len="med"/>
          </a:ln>
        </p:spPr>
      </p:cxnSp>
      <p:cxnSp>
        <p:nvCxnSpPr>
          <p:cNvPr id="7" name="AutoShape 3"/>
          <p:cNvCxnSpPr>
            <a:cxnSpLocks noChangeShapeType="1"/>
          </p:cNvCxnSpPr>
          <p:nvPr/>
        </p:nvCxnSpPr>
        <p:spPr bwMode="auto">
          <a:xfrm rot="16200000" flipH="1">
            <a:off x="-1202282" y="4306738"/>
            <a:ext cx="3611562" cy="415925"/>
          </a:xfrm>
          <a:prstGeom prst="bentConnector3">
            <a:avLst>
              <a:gd name="adj1" fmla="val 49991"/>
            </a:avLst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019E643-7827-4E1A-8060-430D2B9852A9}"/>
              </a:ext>
            </a:extLst>
          </p:cNvPr>
          <p:cNvSpPr txBox="1"/>
          <p:nvPr/>
        </p:nvSpPr>
        <p:spPr>
          <a:xfrm>
            <a:off x="811462" y="1916832"/>
            <a:ext cx="53202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2000" dirty="0"/>
              <a:t> Überblick der gesendeten Bestellungen</a:t>
            </a:r>
          </a:p>
          <a:p>
            <a:pPr>
              <a:buFont typeface="Arial" pitchFamily="34" charset="0"/>
              <a:buChar char="•"/>
            </a:pPr>
            <a:r>
              <a:rPr lang="de-DE" sz="2000" dirty="0"/>
              <a:t> Überblick der bestätigten Bestellungen</a:t>
            </a:r>
          </a:p>
          <a:p>
            <a:pPr>
              <a:buFont typeface="Arial" pitchFamily="34" charset="0"/>
              <a:buChar char="•"/>
            </a:pPr>
            <a:r>
              <a:rPr lang="de-DE" sz="2000" dirty="0"/>
              <a:t> Überblick Status der Bestellungen</a:t>
            </a:r>
          </a:p>
          <a:p>
            <a:pPr>
              <a:buFont typeface="Arial" pitchFamily="34" charset="0"/>
              <a:buChar char="•"/>
            </a:pPr>
            <a:r>
              <a:rPr lang="de-DE" sz="2000" dirty="0"/>
              <a:t> Bearbeitung der Bestellung</a:t>
            </a:r>
          </a:p>
          <a:p>
            <a:pPr>
              <a:buFont typeface="Arial" pitchFamily="34" charset="0"/>
              <a:buChar char="•"/>
            </a:pPr>
            <a:r>
              <a:rPr lang="de-DE" sz="2000" dirty="0"/>
              <a:t> Stornierung von Bestellungen</a:t>
            </a:r>
          </a:p>
        </p:txBody>
      </p:sp>
    </p:spTree>
    <p:extLst>
      <p:ext uri="{BB962C8B-B14F-4D97-AF65-F5344CB8AC3E}">
        <p14:creationId xmlns:p14="http://schemas.microsoft.com/office/powerpoint/2010/main" val="2372110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4" y="764704"/>
            <a:ext cx="350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/>
              <a:t>Bestell - Cockpit</a:t>
            </a:r>
          </a:p>
        </p:txBody>
      </p:sp>
      <p:cxnSp>
        <p:nvCxnSpPr>
          <p:cNvPr id="6" name="AutoShape 2"/>
          <p:cNvCxnSpPr>
            <a:cxnSpLocks noChangeShapeType="1"/>
          </p:cNvCxnSpPr>
          <p:nvPr/>
        </p:nvCxnSpPr>
        <p:spPr bwMode="auto">
          <a:xfrm>
            <a:off x="4067944" y="1700808"/>
            <a:ext cx="4752528" cy="3888432"/>
          </a:xfrm>
          <a:prstGeom prst="bentConnector3">
            <a:avLst>
              <a:gd name="adj1" fmla="val -72857"/>
            </a:avLst>
          </a:prstGeom>
          <a:noFill/>
          <a:ln w="9525">
            <a:solidFill>
              <a:srgbClr val="A0BA2C"/>
            </a:solidFill>
            <a:miter lim="800000"/>
            <a:headEnd type="oval" w="med" len="med"/>
            <a:tailEnd type="triangle" w="med" len="med"/>
          </a:ln>
        </p:spPr>
      </p:cxnSp>
      <p:cxnSp>
        <p:nvCxnSpPr>
          <p:cNvPr id="7" name="AutoShape 3"/>
          <p:cNvCxnSpPr>
            <a:cxnSpLocks noChangeShapeType="1"/>
          </p:cNvCxnSpPr>
          <p:nvPr/>
        </p:nvCxnSpPr>
        <p:spPr bwMode="auto">
          <a:xfrm rot="16200000" flipH="1">
            <a:off x="-1202282" y="4306738"/>
            <a:ext cx="3611562" cy="415925"/>
          </a:xfrm>
          <a:prstGeom prst="bentConnector3">
            <a:avLst>
              <a:gd name="adj1" fmla="val 49991"/>
            </a:avLst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</p:cxnSp>
      <p:pic>
        <p:nvPicPr>
          <p:cNvPr id="2" name="Grafik 1">
            <a:extLst>
              <a:ext uri="{FF2B5EF4-FFF2-40B4-BE49-F238E27FC236}">
                <a16:creationId xmlns:a16="http://schemas.microsoft.com/office/drawing/2014/main" id="{739D90F2-E508-4E96-B3ED-374A0BD5F5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844824"/>
            <a:ext cx="6552728" cy="3508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749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4" y="764704"/>
            <a:ext cx="28686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/>
              <a:t>Bestellungen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887820" y="1772816"/>
            <a:ext cx="5320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2000" dirty="0"/>
              <a:t> Erfassung von Bestellungen</a:t>
            </a:r>
          </a:p>
          <a:p>
            <a:pPr>
              <a:buFont typeface="Arial" pitchFamily="34" charset="0"/>
              <a:buChar char="•"/>
            </a:pPr>
            <a:r>
              <a:rPr lang="de-DE" sz="2000" dirty="0"/>
              <a:t> Bearbeitung von Bestellungen</a:t>
            </a:r>
          </a:p>
        </p:txBody>
      </p:sp>
      <p:cxnSp>
        <p:nvCxnSpPr>
          <p:cNvPr id="6" name="AutoShape 2"/>
          <p:cNvCxnSpPr>
            <a:cxnSpLocks noChangeShapeType="1"/>
          </p:cNvCxnSpPr>
          <p:nvPr/>
        </p:nvCxnSpPr>
        <p:spPr bwMode="auto">
          <a:xfrm>
            <a:off x="4067944" y="1700808"/>
            <a:ext cx="4752528" cy="3888432"/>
          </a:xfrm>
          <a:prstGeom prst="bentConnector3">
            <a:avLst>
              <a:gd name="adj1" fmla="val -72857"/>
            </a:avLst>
          </a:prstGeom>
          <a:noFill/>
          <a:ln w="9525">
            <a:solidFill>
              <a:srgbClr val="A0BA2C"/>
            </a:solidFill>
            <a:miter lim="800000"/>
            <a:headEnd type="oval" w="med" len="med"/>
            <a:tailEnd type="triangle" w="med" len="med"/>
          </a:ln>
        </p:spPr>
      </p:cxnSp>
      <p:cxnSp>
        <p:nvCxnSpPr>
          <p:cNvPr id="7" name="AutoShape 3"/>
          <p:cNvCxnSpPr>
            <a:cxnSpLocks noChangeShapeType="1"/>
          </p:cNvCxnSpPr>
          <p:nvPr/>
        </p:nvCxnSpPr>
        <p:spPr bwMode="auto">
          <a:xfrm rot="16200000" flipH="1">
            <a:off x="-1202282" y="4306738"/>
            <a:ext cx="3611562" cy="415925"/>
          </a:xfrm>
          <a:prstGeom prst="bentConnector3">
            <a:avLst>
              <a:gd name="adj1" fmla="val 49991"/>
            </a:avLst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</p:cxnSp>
      <p:pic>
        <p:nvPicPr>
          <p:cNvPr id="8" name="Grafik 7">
            <a:extLst>
              <a:ext uri="{FF2B5EF4-FFF2-40B4-BE49-F238E27FC236}">
                <a16:creationId xmlns:a16="http://schemas.microsoft.com/office/drawing/2014/main" id="{E90D6635-C140-4EC3-81B0-A8DE24B4A9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2583912"/>
            <a:ext cx="6732240" cy="2854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898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4" y="764704"/>
            <a:ext cx="57849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/>
              <a:t>Online Informationssystem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846966" y="1844824"/>
            <a:ext cx="53202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2000" dirty="0"/>
              <a:t> Kundendatenverwaltung</a:t>
            </a:r>
          </a:p>
          <a:p>
            <a:pPr>
              <a:buFont typeface="Arial" pitchFamily="34" charset="0"/>
              <a:buChar char="•"/>
            </a:pPr>
            <a:r>
              <a:rPr lang="de-DE" sz="2000" dirty="0"/>
              <a:t> Bestandsverwaltung</a:t>
            </a:r>
          </a:p>
          <a:p>
            <a:pPr>
              <a:buFont typeface="Arial" pitchFamily="34" charset="0"/>
              <a:buChar char="•"/>
            </a:pPr>
            <a:r>
              <a:rPr lang="de-DE" sz="2000" dirty="0"/>
              <a:t> Auftragsinformationen</a:t>
            </a:r>
          </a:p>
        </p:txBody>
      </p:sp>
      <p:cxnSp>
        <p:nvCxnSpPr>
          <p:cNvPr id="6" name="AutoShape 2"/>
          <p:cNvCxnSpPr>
            <a:cxnSpLocks noChangeShapeType="1"/>
          </p:cNvCxnSpPr>
          <p:nvPr/>
        </p:nvCxnSpPr>
        <p:spPr bwMode="auto">
          <a:xfrm>
            <a:off x="4067944" y="1700808"/>
            <a:ext cx="4752528" cy="3888432"/>
          </a:xfrm>
          <a:prstGeom prst="bentConnector3">
            <a:avLst>
              <a:gd name="adj1" fmla="val -72857"/>
            </a:avLst>
          </a:prstGeom>
          <a:noFill/>
          <a:ln w="9525">
            <a:solidFill>
              <a:srgbClr val="A0BA2C"/>
            </a:solidFill>
            <a:miter lim="800000"/>
            <a:headEnd type="oval" w="med" len="med"/>
            <a:tailEnd type="triangle" w="med" len="med"/>
          </a:ln>
        </p:spPr>
      </p:cxnSp>
      <p:cxnSp>
        <p:nvCxnSpPr>
          <p:cNvPr id="7" name="AutoShape 3"/>
          <p:cNvCxnSpPr>
            <a:cxnSpLocks noChangeShapeType="1"/>
          </p:cNvCxnSpPr>
          <p:nvPr/>
        </p:nvCxnSpPr>
        <p:spPr bwMode="auto">
          <a:xfrm rot="16200000" flipH="1">
            <a:off x="-1202282" y="4306738"/>
            <a:ext cx="3611562" cy="415925"/>
          </a:xfrm>
          <a:prstGeom prst="bentConnector3">
            <a:avLst>
              <a:gd name="adj1" fmla="val 49991"/>
            </a:avLst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</p:cxnSp>
      <p:pic>
        <p:nvPicPr>
          <p:cNvPr id="3" name="Grafik 2">
            <a:extLst>
              <a:ext uri="{FF2B5EF4-FFF2-40B4-BE49-F238E27FC236}">
                <a16:creationId xmlns:a16="http://schemas.microsoft.com/office/drawing/2014/main" id="{23A95B19-F81C-45BA-8CA8-54A793A622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2918853"/>
            <a:ext cx="6506483" cy="2581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476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827584" y="764704"/>
            <a:ext cx="36209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dirty="0"/>
              <a:t>Online Vorgänge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043608" y="2132856"/>
            <a:ext cx="5320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2000" dirty="0"/>
              <a:t> Vorgänge online verwalten</a:t>
            </a:r>
          </a:p>
        </p:txBody>
      </p:sp>
      <p:cxnSp>
        <p:nvCxnSpPr>
          <p:cNvPr id="6" name="AutoShape 2"/>
          <p:cNvCxnSpPr>
            <a:cxnSpLocks noChangeShapeType="1"/>
          </p:cNvCxnSpPr>
          <p:nvPr/>
        </p:nvCxnSpPr>
        <p:spPr bwMode="auto">
          <a:xfrm>
            <a:off x="4067944" y="1700808"/>
            <a:ext cx="4752528" cy="3888432"/>
          </a:xfrm>
          <a:prstGeom prst="bentConnector3">
            <a:avLst>
              <a:gd name="adj1" fmla="val -72857"/>
            </a:avLst>
          </a:prstGeom>
          <a:noFill/>
          <a:ln w="9525">
            <a:solidFill>
              <a:srgbClr val="A0BA2C"/>
            </a:solidFill>
            <a:miter lim="800000"/>
            <a:headEnd type="oval" w="med" len="med"/>
            <a:tailEnd type="triangle" w="med" len="med"/>
          </a:ln>
        </p:spPr>
      </p:cxnSp>
      <p:cxnSp>
        <p:nvCxnSpPr>
          <p:cNvPr id="7" name="AutoShape 3"/>
          <p:cNvCxnSpPr>
            <a:cxnSpLocks noChangeShapeType="1"/>
          </p:cNvCxnSpPr>
          <p:nvPr/>
        </p:nvCxnSpPr>
        <p:spPr bwMode="auto">
          <a:xfrm rot="16200000" flipH="1">
            <a:off x="-1202282" y="4306738"/>
            <a:ext cx="3611562" cy="415925"/>
          </a:xfrm>
          <a:prstGeom prst="bentConnector3">
            <a:avLst>
              <a:gd name="adj1" fmla="val 49991"/>
            </a:avLst>
          </a:prstGeom>
          <a:noFill/>
          <a:ln w="9525">
            <a:solidFill>
              <a:srgbClr val="A5A5A5"/>
            </a:solidFill>
            <a:miter lim="800000"/>
            <a:headEnd/>
            <a:tailEnd/>
          </a:ln>
        </p:spPr>
      </p:cxnSp>
      <p:pic>
        <p:nvPicPr>
          <p:cNvPr id="3" name="Grafik 2">
            <a:extLst>
              <a:ext uri="{FF2B5EF4-FFF2-40B4-BE49-F238E27FC236}">
                <a16:creationId xmlns:a16="http://schemas.microsoft.com/office/drawing/2014/main" id="{CC458471-B446-485A-B0E4-4943D6B2F5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862" y="2929752"/>
            <a:ext cx="6523299" cy="207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10335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226</Words>
  <Application>Microsoft Office PowerPoint</Application>
  <PresentationFormat>Bildschirmpräsentation (4:3)</PresentationFormat>
  <Paragraphs>51</Paragraphs>
  <Slides>11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8" baseType="lpstr">
      <vt:lpstr>Arial</vt:lpstr>
      <vt:lpstr>Calibri</vt:lpstr>
      <vt:lpstr>Candara</vt:lpstr>
      <vt:lpstr>Symbol</vt:lpstr>
      <vt:lpstr>Trebuchet MS</vt:lpstr>
      <vt:lpstr>Verdana</vt:lpstr>
      <vt:lpstr>Larissa-Design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maierhofer</dc:creator>
  <cp:lastModifiedBy>Peter Maierhofer</cp:lastModifiedBy>
  <cp:revision>314</cp:revision>
  <cp:lastPrinted>2023-09-04T07:30:28Z</cp:lastPrinted>
  <dcterms:created xsi:type="dcterms:W3CDTF">2011-04-14T15:12:08Z</dcterms:created>
  <dcterms:modified xsi:type="dcterms:W3CDTF">2023-10-04T05:52:19Z</dcterms:modified>
</cp:coreProperties>
</file>